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10"/>
  </p:normalViewPr>
  <p:slideViewPr>
    <p:cSldViewPr snapToGrid="0" snapToObjects="1">
      <p:cViewPr varScale="1">
        <p:scale>
          <a:sx n="74" d="100"/>
          <a:sy n="74"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40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Sentiment Analysis of Social Media Presence</a:t>
            </a:r>
            <a:endParaRPr lang="en-US" sz="4450" dirty="0"/>
          </a:p>
        </p:txBody>
      </p:sp>
      <p:sp>
        <p:nvSpPr>
          <p:cNvPr id="4" name="Text 1"/>
          <p:cNvSpPr/>
          <p:nvPr/>
        </p:nvSpPr>
        <p:spPr>
          <a:xfrm>
            <a:off x="793790" y="5538355"/>
            <a:ext cx="7556421" cy="665017"/>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By Shaik Amaan</a:t>
            </a:r>
          </a:p>
          <a:p>
            <a:pPr marL="0" indent="0" algn="l">
              <a:lnSpc>
                <a:spcPts val="2850"/>
              </a:lnSpc>
              <a:buNone/>
            </a:pPr>
            <a:r>
              <a:rPr lang="en-US" sz="1750" dirty="0">
                <a:solidFill>
                  <a:srgbClr val="1E3063"/>
                </a:solidFill>
                <a:latin typeface="Instrument Sans Medium" pitchFamily="34" charset="0"/>
              </a:rPr>
              <a:t>       Raavi Deepak</a:t>
            </a:r>
          </a:p>
          <a:p>
            <a:pPr marL="0" indent="0" algn="l">
              <a:lnSpc>
                <a:spcPts val="2850"/>
              </a:lnSpc>
              <a:buNone/>
            </a:pPr>
            <a:r>
              <a:rPr lang="en-US" sz="1750" dirty="0">
                <a:solidFill>
                  <a:srgbClr val="1E3063"/>
                </a:solidFill>
                <a:latin typeface="Instrument Sans Medium" pitchFamily="34" charset="0"/>
              </a:rPr>
              <a:t>       Santhosh </a:t>
            </a:r>
            <a:r>
              <a:rPr lang="en-US" sz="1750" dirty="0" err="1">
                <a:solidFill>
                  <a:srgbClr val="1E3063"/>
                </a:solidFill>
                <a:latin typeface="Instrument Sans Medium" pitchFamily="34" charset="0"/>
              </a:rPr>
              <a:t>sai</a:t>
            </a:r>
            <a:r>
              <a:rPr lang="en-US" sz="1750" dirty="0">
                <a:solidFill>
                  <a:srgbClr val="1E3063"/>
                </a:solidFill>
                <a:latin typeface="Instrument Sans Medium" pitchFamily="34" charset="0"/>
              </a:rPr>
              <a:t> raj</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154" y="518101"/>
            <a:ext cx="5044797" cy="424815"/>
          </a:xfrm>
          <a:prstGeom prst="rect">
            <a:avLst/>
          </a:prstGeom>
          <a:noFill/>
          <a:ln/>
        </p:spPr>
        <p:txBody>
          <a:bodyPr wrap="none" lIns="0" tIns="0" rIns="0" bIns="0" rtlCol="0" anchor="t"/>
          <a:lstStyle/>
          <a:p>
            <a:pPr marL="0" indent="0" algn="l">
              <a:lnSpc>
                <a:spcPts val="3300"/>
              </a:lnSpc>
              <a:buNone/>
            </a:pPr>
            <a:r>
              <a:rPr lang="en-US" sz="2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References &amp; Acknowledgment</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475774" y="1794152"/>
            <a:ext cx="6917488" cy="1919203"/>
          </a:xfrm>
          <a:prstGeom prst="rect">
            <a:avLst/>
          </a:prstGeom>
          <a:noFill/>
          <a:ln/>
        </p:spPr>
        <p:txBody>
          <a:bodyPr wrap="square" lIns="0" tIns="0" rIns="0" bIns="0" rtlCol="0" anchor="t"/>
          <a:lstStyle/>
          <a:p>
            <a:pPr algn="l">
              <a:lnSpc>
                <a:spcPts val="1700"/>
              </a:lnSpc>
              <a:buSzPct val="100000"/>
            </a:pP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200603" y="1742493"/>
            <a:ext cx="6761367" cy="1744331"/>
          </a:xfrm>
          <a:prstGeom prst="rect">
            <a:avLst/>
          </a:prstGeom>
          <a:noFill/>
          <a:ln/>
        </p:spPr>
        <p:txBody>
          <a:bodyPr wrap="none" lIns="0" tIns="0" rIns="0" bIns="0" rtlCol="0" anchor="t"/>
          <a:lstStyle/>
          <a:p>
            <a:pPr algn="l">
              <a:lnSpc>
                <a:spcPts val="1700"/>
              </a:lnSpc>
              <a:buSzPct val="100000"/>
            </a:pP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468154" y="2915542"/>
            <a:ext cx="6673572" cy="1433397"/>
          </a:xfrm>
          <a:prstGeom prst="rect">
            <a:avLst/>
          </a:prstGeom>
          <a:noFill/>
          <a:ln/>
        </p:spPr>
        <p:txBody>
          <a:bodyPr wrap="none" lIns="0" tIns="0" rIns="0" bIns="0" rtlCol="0" anchor="t"/>
          <a:lstStyle/>
          <a:p>
            <a:pPr algn="l">
              <a:lnSpc>
                <a:spcPts val="1700"/>
              </a:lnSpc>
              <a:buSzPct val="100000"/>
            </a:pP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405138" y="4998453"/>
            <a:ext cx="2039422" cy="254913"/>
          </a:xfrm>
          <a:prstGeom prst="rect">
            <a:avLst/>
          </a:prstGeom>
          <a:noFill/>
          <a:ln/>
        </p:spPr>
        <p:txBody>
          <a:bodyPr wrap="none" lIns="0" tIns="0" rIns="0" bIns="0" rtlCol="0" anchor="t"/>
          <a:lstStyle/>
          <a:p>
            <a:pPr marL="0" indent="0" algn="l">
              <a:lnSpc>
                <a:spcPts val="2000"/>
              </a:lnSpc>
              <a:buNone/>
            </a:pPr>
            <a:r>
              <a:rPr lang="en-US" sz="2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Acknowledgment</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468154" y="5927792"/>
            <a:ext cx="8211026" cy="2397088"/>
          </a:xfrm>
          <a:prstGeom prst="rect">
            <a:avLst/>
          </a:prstGeom>
          <a:noFill/>
          <a:ln/>
        </p:spPr>
        <p:txBody>
          <a:bodyPr wrap="square" lIns="0" tIns="0" rIns="0" bIns="0" rtlCol="0" anchor="t"/>
          <a:lstStyle/>
          <a:p>
            <a:pPr marL="0" indent="0" algn="l">
              <a:lnSpc>
                <a:spcPts val="1700"/>
              </a:lnSpc>
              <a:buNone/>
            </a:pPr>
            <a:endParaRPr lang="en-US" sz="24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10845182" y="4642694"/>
            <a:ext cx="3785218" cy="3459449"/>
          </a:xfrm>
          <a:prstGeom prst="rect">
            <a:avLst/>
          </a:prstGeom>
        </p:spPr>
      </p:pic>
      <p:sp>
        <p:nvSpPr>
          <p:cNvPr id="13" name="TextBox 12">
            <a:extLst>
              <a:ext uri="{FF2B5EF4-FFF2-40B4-BE49-F238E27FC236}">
                <a16:creationId xmlns:a16="http://schemas.microsoft.com/office/drawing/2014/main" id="{8609621F-96B0-0C14-421B-A975AAB23A04}"/>
              </a:ext>
            </a:extLst>
          </p:cNvPr>
          <p:cNvSpPr txBox="1"/>
          <p:nvPr/>
        </p:nvSpPr>
        <p:spPr>
          <a:xfrm>
            <a:off x="468154" y="1103264"/>
            <a:ext cx="9222256" cy="3539430"/>
          </a:xfrm>
          <a:prstGeom prst="rect">
            <a:avLst/>
          </a:prstGeom>
          <a:noFill/>
        </p:spPr>
        <p:txBody>
          <a:bodyPr wrap="square" rtlCol="0">
            <a:spAutoFit/>
          </a:bodyPr>
          <a:lstStyle/>
          <a:p>
            <a:pPr marL="457200" indent="-457200">
              <a:buAutoNum type="arabicPeriod"/>
            </a:pPr>
            <a:r>
              <a:rPr lang="en-US" sz="2800" dirty="0"/>
              <a:t>Liu, B. </a:t>
            </a:r>
            <a:r>
              <a:rPr lang="en-US" sz="2800" i="1" dirty="0"/>
              <a:t>Sentiment Analysis and Opinion Mining</a:t>
            </a:r>
            <a:r>
              <a:rPr lang="en-US" sz="2800" dirty="0"/>
              <a:t>, Morgan &amp; Claypool Publishers, 2012</a:t>
            </a:r>
            <a:r>
              <a:rPr lang="en-US" sz="2000" dirty="0"/>
              <a:t>.</a:t>
            </a:r>
          </a:p>
          <a:p>
            <a:pPr marL="457200" indent="-457200">
              <a:buAutoNum type="arabicPeriod"/>
            </a:pPr>
            <a:r>
              <a:rPr lang="en-US" sz="2800" dirty="0"/>
              <a:t>Pang, B., &amp; Lee, L. "Opinion Mining and Sentiment Analysis", </a:t>
            </a:r>
            <a:r>
              <a:rPr lang="en-US" sz="2800" i="1" dirty="0"/>
              <a:t>Foundations and Trends in Information Retrieval</a:t>
            </a:r>
            <a:r>
              <a:rPr lang="en-US" sz="2800" dirty="0"/>
              <a:t>, 2008</a:t>
            </a:r>
            <a:r>
              <a:rPr lang="en-US" sz="2000" dirty="0"/>
              <a:t>.</a:t>
            </a:r>
          </a:p>
          <a:p>
            <a:pPr marL="457200" indent="-457200">
              <a:buAutoNum type="arabicPeriod"/>
            </a:pPr>
            <a:r>
              <a:rPr lang="en-IN" sz="2800" dirty="0"/>
              <a:t>Sentiment Analysis Basics.” </a:t>
            </a:r>
            <a:r>
              <a:rPr lang="en-IN" sz="2800" i="1" dirty="0"/>
              <a:t>Towards Data Science</a:t>
            </a:r>
          </a:p>
          <a:p>
            <a:pPr marL="457200" indent="-457200">
              <a:buAutoNum type="arabicPeriod"/>
            </a:pPr>
            <a:r>
              <a:rPr lang="en-US" sz="2800" dirty="0"/>
              <a:t>Natural Language Processing (NLP) Guide.” </a:t>
            </a:r>
            <a:r>
              <a:rPr lang="en-US" sz="2800" i="1" dirty="0"/>
              <a:t>Analytics Vidhya</a:t>
            </a:r>
            <a:r>
              <a:rPr lang="en-IN" sz="2000" dirty="0"/>
              <a:t>.</a:t>
            </a:r>
          </a:p>
        </p:txBody>
      </p:sp>
      <p:sp>
        <p:nvSpPr>
          <p:cNvPr id="15" name="TextBox 14">
            <a:extLst>
              <a:ext uri="{FF2B5EF4-FFF2-40B4-BE49-F238E27FC236}">
                <a16:creationId xmlns:a16="http://schemas.microsoft.com/office/drawing/2014/main" id="{B28B3550-5587-E662-7AA6-B57131DF6FEC}"/>
              </a:ext>
            </a:extLst>
          </p:cNvPr>
          <p:cNvSpPr txBox="1"/>
          <p:nvPr/>
        </p:nvSpPr>
        <p:spPr>
          <a:xfrm>
            <a:off x="286202" y="5415079"/>
            <a:ext cx="10084431" cy="2246769"/>
          </a:xfrm>
          <a:prstGeom prst="rect">
            <a:avLst/>
          </a:prstGeom>
          <a:noFill/>
        </p:spPr>
        <p:txBody>
          <a:bodyPr wrap="square" rtlCol="0">
            <a:spAutoFit/>
          </a:bodyPr>
          <a:lstStyle/>
          <a:p>
            <a:r>
              <a:rPr lang="en-US" sz="2800" dirty="0"/>
              <a:t>I want to express my sincere gratitude to my faculty and department for allowing me to work on this project. I am thankful to my guide for their support and guidance throughout the preparation of this report. I also appreciate the encouragement from my friends and family, which helped me complete this project successfully</a:t>
            </a:r>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604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Outline</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01</a:t>
            </a:r>
            <a:endParaRPr lang="en-US" sz="1750" dirty="0"/>
          </a:p>
        </p:txBody>
      </p:sp>
      <p:sp>
        <p:nvSpPr>
          <p:cNvPr id="4" name="Shape 2"/>
          <p:cNvSpPr/>
          <p:nvPr/>
        </p:nvSpPr>
        <p:spPr>
          <a:xfrm>
            <a:off x="793790" y="3203496"/>
            <a:ext cx="4196358" cy="30480"/>
          </a:xfrm>
          <a:prstGeom prst="rect">
            <a:avLst/>
          </a:prstGeom>
          <a:solidFill>
            <a:srgbClr val="84C1FA"/>
          </a:solidFill>
          <a:ln/>
        </p:spPr>
      </p:sp>
      <p:sp>
        <p:nvSpPr>
          <p:cNvPr id="5" name="Text 3"/>
          <p:cNvSpPr/>
          <p:nvPr/>
        </p:nvSpPr>
        <p:spPr>
          <a:xfrm>
            <a:off x="793790"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Background</a:t>
            </a:r>
            <a:endParaRPr lang="en-US" sz="2200" dirty="0"/>
          </a:p>
        </p:txBody>
      </p:sp>
      <p:sp>
        <p:nvSpPr>
          <p:cNvPr id="6" name="Text 4"/>
          <p:cNvSpPr/>
          <p:nvPr/>
        </p:nvSpPr>
        <p:spPr>
          <a:xfrm>
            <a:off x="793790"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Understanding sentiment analysis and its relevance to social media</a:t>
            </a:r>
            <a:endParaRPr lang="en-US" sz="1750" dirty="0"/>
          </a:p>
        </p:txBody>
      </p:sp>
      <p:sp>
        <p:nvSpPr>
          <p:cNvPr id="7" name="Text 5"/>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02</a:t>
            </a:r>
            <a:endParaRPr lang="en-US" sz="1750" dirty="0"/>
          </a:p>
        </p:txBody>
      </p:sp>
      <p:sp>
        <p:nvSpPr>
          <p:cNvPr id="8" name="Shape 6"/>
          <p:cNvSpPr/>
          <p:nvPr/>
        </p:nvSpPr>
        <p:spPr>
          <a:xfrm>
            <a:off x="5216962" y="3203496"/>
            <a:ext cx="4196358" cy="30480"/>
          </a:xfrm>
          <a:prstGeom prst="rect">
            <a:avLst/>
          </a:prstGeom>
          <a:solidFill>
            <a:srgbClr val="84C1FA"/>
          </a:solidFill>
          <a:ln/>
        </p:spPr>
      </p:sp>
      <p:sp>
        <p:nvSpPr>
          <p:cNvPr id="9" name="Text 7"/>
          <p:cNvSpPr/>
          <p:nvPr/>
        </p:nvSpPr>
        <p:spPr>
          <a:xfrm>
            <a:off x="5216962"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Objectives</a:t>
            </a:r>
            <a:endParaRPr lang="en-US" sz="2200" dirty="0"/>
          </a:p>
        </p:txBody>
      </p:sp>
      <p:sp>
        <p:nvSpPr>
          <p:cNvPr id="10" name="Text 8"/>
          <p:cNvSpPr/>
          <p:nvPr/>
        </p:nvSpPr>
        <p:spPr>
          <a:xfrm>
            <a:off x="5216962"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Defining the aims and goals of this research project</a:t>
            </a:r>
            <a:endParaRPr lang="en-US" sz="1750" dirty="0"/>
          </a:p>
        </p:txBody>
      </p:sp>
      <p:sp>
        <p:nvSpPr>
          <p:cNvPr id="11" name="Text 9"/>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03</a:t>
            </a:r>
            <a:endParaRPr lang="en-US" sz="1750" dirty="0"/>
          </a:p>
        </p:txBody>
      </p:sp>
      <p:sp>
        <p:nvSpPr>
          <p:cNvPr id="12" name="Shape 10"/>
          <p:cNvSpPr/>
          <p:nvPr/>
        </p:nvSpPr>
        <p:spPr>
          <a:xfrm>
            <a:off x="9640133" y="3203496"/>
            <a:ext cx="4196358" cy="30480"/>
          </a:xfrm>
          <a:prstGeom prst="rect">
            <a:avLst/>
          </a:prstGeom>
          <a:solidFill>
            <a:srgbClr val="84C1FA"/>
          </a:solidFill>
          <a:ln/>
        </p:spPr>
      </p:sp>
      <p:sp>
        <p:nvSpPr>
          <p:cNvPr id="13" name="Text 11"/>
          <p:cNvSpPr/>
          <p:nvPr/>
        </p:nvSpPr>
        <p:spPr>
          <a:xfrm>
            <a:off x="9640133"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Methodology</a:t>
            </a:r>
            <a:endParaRPr lang="en-US" sz="2200" dirty="0"/>
          </a:p>
        </p:txBody>
      </p:sp>
      <p:sp>
        <p:nvSpPr>
          <p:cNvPr id="14" name="Text 12"/>
          <p:cNvSpPr/>
          <p:nvPr/>
        </p:nvSpPr>
        <p:spPr>
          <a:xfrm>
            <a:off x="9640133"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Exploring the approaches and techniques employed</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04</a:t>
            </a:r>
            <a:endParaRPr lang="en-US" sz="1750" dirty="0"/>
          </a:p>
        </p:txBody>
      </p:sp>
      <p:sp>
        <p:nvSpPr>
          <p:cNvPr id="16" name="Shape 14"/>
          <p:cNvSpPr/>
          <p:nvPr/>
        </p:nvSpPr>
        <p:spPr>
          <a:xfrm>
            <a:off x="793790" y="5345906"/>
            <a:ext cx="6407944" cy="30480"/>
          </a:xfrm>
          <a:prstGeom prst="rect">
            <a:avLst/>
          </a:prstGeom>
          <a:solidFill>
            <a:srgbClr val="84C1FA"/>
          </a:solidFill>
          <a:ln/>
        </p:spPr>
      </p:sp>
      <p:sp>
        <p:nvSpPr>
          <p:cNvPr id="17" name="Text 15"/>
          <p:cNvSpPr/>
          <p:nvPr/>
        </p:nvSpPr>
        <p:spPr>
          <a:xfrm>
            <a:off x="793790"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Limitations</a:t>
            </a:r>
            <a:endParaRPr lang="en-US" sz="2200" dirty="0"/>
          </a:p>
        </p:txBody>
      </p:sp>
      <p:sp>
        <p:nvSpPr>
          <p:cNvPr id="18" name="Text 16"/>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Acknowledging constraints and potential challenges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84C1FA"/>
          </a:solidFill>
          <a:ln/>
        </p:spPr>
      </p:sp>
      <p:sp>
        <p:nvSpPr>
          <p:cNvPr id="21" name="Text 19"/>
          <p:cNvSpPr/>
          <p:nvPr/>
        </p:nvSpPr>
        <p:spPr>
          <a:xfrm>
            <a:off x="7428548"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Conclusion</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Summarising findings and implications</a:t>
            </a:r>
            <a:endParaRPr lang="en-US" sz="1750" dirty="0"/>
          </a:p>
        </p:txBody>
      </p:sp>
      <p:pic>
        <p:nvPicPr>
          <p:cNvPr id="23" name="Picture 22">
            <a:extLst>
              <a:ext uri="{FF2B5EF4-FFF2-40B4-BE49-F238E27FC236}">
                <a16:creationId xmlns:a16="http://schemas.microsoft.com/office/drawing/2014/main" id="{E350A82E-AC36-9896-E9AA-DAB439F6041E}"/>
              </a:ext>
            </a:extLst>
          </p:cNvPr>
          <p:cNvPicPr>
            <a:picLocks noChangeAspect="1"/>
          </p:cNvPicPr>
          <p:nvPr/>
        </p:nvPicPr>
        <p:blipFill>
          <a:blip r:embed="rId3"/>
          <a:stretch>
            <a:fillRect/>
          </a:stretch>
        </p:blipFill>
        <p:spPr>
          <a:xfrm>
            <a:off x="12874337" y="7761552"/>
            <a:ext cx="1813722" cy="4680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Background</a:t>
            </a:r>
            <a:endParaRPr lang="en-US" sz="4050" dirty="0"/>
          </a:p>
        </p:txBody>
      </p:sp>
      <p:sp>
        <p:nvSpPr>
          <p:cNvPr id="3" name="Text 1"/>
          <p:cNvSpPr/>
          <p:nvPr/>
        </p:nvSpPr>
        <p:spPr>
          <a:xfrm>
            <a:off x="721638" y="1726644"/>
            <a:ext cx="4133493" cy="386596"/>
          </a:xfrm>
          <a:prstGeom prst="rect">
            <a:avLst/>
          </a:prstGeom>
          <a:noFill/>
          <a:ln/>
        </p:spPr>
        <p:txBody>
          <a:bodyPr wrap="none" lIns="0" tIns="0" rIns="0" bIns="0" rtlCol="0" anchor="t"/>
          <a:lstStyle/>
          <a:p>
            <a:pPr marL="0" indent="0" algn="l">
              <a:lnSpc>
                <a:spcPts val="3000"/>
              </a:lnSpc>
              <a:buNone/>
            </a:pPr>
            <a:r>
              <a:rPr lang="en-US" sz="2400" dirty="0">
                <a:solidFill>
                  <a:srgbClr val="091C53"/>
                </a:solidFill>
                <a:latin typeface="Instrument Sans Semi Bold" pitchFamily="34" charset="0"/>
                <a:ea typeface="Instrument Sans Semi Bold" pitchFamily="34" charset="-122"/>
                <a:cs typeface="Instrument Sans Semi Bold" pitchFamily="34" charset="-120"/>
              </a:rPr>
              <a:t>What is Sentiment Analysis?</a:t>
            </a:r>
            <a:endParaRPr lang="en-US" sz="2400" dirty="0"/>
          </a:p>
        </p:txBody>
      </p:sp>
      <p:sp>
        <p:nvSpPr>
          <p:cNvPr id="4" name="Text 2"/>
          <p:cNvSpPr/>
          <p:nvPr/>
        </p:nvSpPr>
        <p:spPr>
          <a:xfrm>
            <a:off x="721638" y="2319338"/>
            <a:ext cx="6342102" cy="1979533"/>
          </a:xfrm>
          <a:prstGeom prst="rect">
            <a:avLst/>
          </a:prstGeom>
          <a:noFill/>
          <a:ln/>
        </p:spPr>
        <p:txBody>
          <a:bodyPr wrap="square" lIns="0" tIns="0" rIns="0" bIns="0" rtlCol="0" anchor="t"/>
          <a:lstStyle/>
          <a:p>
            <a:pPr marL="0" indent="0" algn="l">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Sentiment analysis is a method used to understand the emotion behind written text — whether it feels positive, negative, or neutral. With millions of posts being uploaded every day, manually analysing emotions is impossible. That’s why automated sentiment analysis helps us quickly understand what people feel, think, and discuss on social media.</a:t>
            </a:r>
            <a:endParaRPr lang="en-US" sz="1600" dirty="0"/>
          </a:p>
        </p:txBody>
      </p:sp>
      <p:sp>
        <p:nvSpPr>
          <p:cNvPr id="5" name="Text 3"/>
          <p:cNvSpPr/>
          <p:nvPr/>
        </p:nvSpPr>
        <p:spPr>
          <a:xfrm>
            <a:off x="721638" y="4484370"/>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Social media platforms like Twitter, Instagram, and others generate real-time opinions, trends, and reactions. This constant flow of content makes social media an important source for studying public sentiment</a:t>
            </a:r>
            <a:endParaRPr lang="en-US" sz="1600" dirty="0"/>
          </a:p>
        </p:txBody>
      </p:sp>
      <p:pic>
        <p:nvPicPr>
          <p:cNvPr id="6" name="Image 0" descr="preencoded.png"/>
          <p:cNvPicPr>
            <a:picLocks noChangeAspect="1"/>
          </p:cNvPicPr>
          <p:nvPr/>
        </p:nvPicPr>
        <p:blipFill>
          <a:blip r:embed="rId3"/>
          <a:stretch>
            <a:fillRect/>
          </a:stretch>
        </p:blipFill>
        <p:spPr>
          <a:xfrm>
            <a:off x="7574280" y="1752481"/>
            <a:ext cx="6342102" cy="6342102"/>
          </a:xfrm>
          <a:prstGeom prst="rect">
            <a:avLst/>
          </a:prstGeom>
        </p:spPr>
      </p:pic>
      <p:pic>
        <p:nvPicPr>
          <p:cNvPr id="7" name="Picture 6">
            <a:extLst>
              <a:ext uri="{FF2B5EF4-FFF2-40B4-BE49-F238E27FC236}">
                <a16:creationId xmlns:a16="http://schemas.microsoft.com/office/drawing/2014/main" id="{FF051936-EFCD-EB8D-A666-8EAB013141A3}"/>
              </a:ext>
            </a:extLst>
          </p:cNvPr>
          <p:cNvPicPr>
            <a:picLocks noChangeAspect="1"/>
          </p:cNvPicPr>
          <p:nvPr/>
        </p:nvPicPr>
        <p:blipFill>
          <a:blip r:embed="rId4"/>
          <a:stretch>
            <a:fillRect/>
          </a:stretch>
        </p:blipFill>
        <p:spPr>
          <a:xfrm>
            <a:off x="12874337" y="7761552"/>
            <a:ext cx="1813722" cy="4680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80924"/>
            <a:ext cx="6925628"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Why Social Media Matters</a:t>
            </a:r>
            <a:endParaRPr lang="en-US" sz="4450" dirty="0"/>
          </a:p>
        </p:txBody>
      </p:sp>
      <p:sp>
        <p:nvSpPr>
          <p:cNvPr id="3" name="Text 1"/>
          <p:cNvSpPr/>
          <p:nvPr/>
        </p:nvSpPr>
        <p:spPr>
          <a:xfrm>
            <a:off x="793790" y="2956679"/>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4.8B</a:t>
            </a:r>
            <a:endParaRPr lang="en-US" sz="5850" dirty="0"/>
          </a:p>
        </p:txBody>
      </p:sp>
      <p:sp>
        <p:nvSpPr>
          <p:cNvPr id="4" name="Text 2"/>
          <p:cNvSpPr/>
          <p:nvPr/>
        </p:nvSpPr>
        <p:spPr>
          <a:xfrm>
            <a:off x="1176218" y="3988475"/>
            <a:ext cx="3393638" cy="354330"/>
          </a:xfrm>
          <a:prstGeom prst="rect">
            <a:avLst/>
          </a:prstGeom>
          <a:noFill/>
          <a:ln/>
        </p:spPr>
        <p:txBody>
          <a:bodyPr wrap="none" lIns="0" tIns="0" rIns="0" bIns="0" rtlCol="0" anchor="t"/>
          <a:lstStyle/>
          <a:p>
            <a:pPr marL="0" indent="0" algn="ctr">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Active Social Media Users</a:t>
            </a:r>
            <a:endParaRPr lang="en-US" sz="2200" dirty="0"/>
          </a:p>
        </p:txBody>
      </p:sp>
      <p:sp>
        <p:nvSpPr>
          <p:cNvPr id="5" name="Text 3"/>
          <p:cNvSpPr/>
          <p:nvPr/>
        </p:nvSpPr>
        <p:spPr>
          <a:xfrm>
            <a:off x="793790" y="4478893"/>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Means more than half of the world is online sharing their thoughts and opinions.</a:t>
            </a:r>
            <a:endParaRPr lang="en-US" sz="1750" dirty="0"/>
          </a:p>
        </p:txBody>
      </p:sp>
      <p:sp>
        <p:nvSpPr>
          <p:cNvPr id="6" name="Text 4"/>
          <p:cNvSpPr/>
          <p:nvPr/>
        </p:nvSpPr>
        <p:spPr>
          <a:xfrm>
            <a:off x="5235893" y="2956679"/>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500M</a:t>
            </a:r>
            <a:endParaRPr lang="en-US" sz="5850" dirty="0"/>
          </a:p>
        </p:txBody>
      </p:sp>
      <p:sp>
        <p:nvSpPr>
          <p:cNvPr id="7" name="Text 5"/>
          <p:cNvSpPr/>
          <p:nvPr/>
        </p:nvSpPr>
        <p:spPr>
          <a:xfrm>
            <a:off x="5897523" y="398847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Daily Tweets</a:t>
            </a:r>
            <a:endParaRPr lang="en-US" sz="2200" dirty="0"/>
          </a:p>
        </p:txBody>
      </p:sp>
      <p:sp>
        <p:nvSpPr>
          <p:cNvPr id="8" name="Text 6"/>
          <p:cNvSpPr/>
          <p:nvPr/>
        </p:nvSpPr>
        <p:spPr>
          <a:xfrm>
            <a:off x="5235893" y="4478893"/>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giving us a constant flow of real-time opinions.</a:t>
            </a:r>
            <a:endParaRPr lang="en-US" sz="1750" dirty="0"/>
          </a:p>
        </p:txBody>
      </p:sp>
      <p:sp>
        <p:nvSpPr>
          <p:cNvPr id="9" name="Text 7"/>
          <p:cNvSpPr/>
          <p:nvPr/>
        </p:nvSpPr>
        <p:spPr>
          <a:xfrm>
            <a:off x="9677995" y="2956679"/>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95M</a:t>
            </a:r>
            <a:endParaRPr lang="en-US" sz="5850" dirty="0"/>
          </a:p>
        </p:txBody>
      </p:sp>
      <p:sp>
        <p:nvSpPr>
          <p:cNvPr id="10" name="Text 8"/>
          <p:cNvSpPr/>
          <p:nvPr/>
        </p:nvSpPr>
        <p:spPr>
          <a:xfrm>
            <a:off x="10140196" y="3988475"/>
            <a:ext cx="3234095" cy="354330"/>
          </a:xfrm>
          <a:prstGeom prst="rect">
            <a:avLst/>
          </a:prstGeom>
          <a:noFill/>
          <a:ln/>
        </p:spPr>
        <p:txBody>
          <a:bodyPr wrap="none" lIns="0" tIns="0" rIns="0" bIns="0" rtlCol="0" anchor="t"/>
          <a:lstStyle/>
          <a:p>
            <a:pPr marL="0" indent="0" algn="ctr">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Instagram Posts Per Day</a:t>
            </a:r>
            <a:endParaRPr lang="en-US" sz="2200" dirty="0"/>
          </a:p>
        </p:txBody>
      </p:sp>
      <p:sp>
        <p:nvSpPr>
          <p:cNvPr id="11" name="Text 9"/>
          <p:cNvSpPr/>
          <p:nvPr/>
        </p:nvSpPr>
        <p:spPr>
          <a:xfrm>
            <a:off x="9677995" y="4478893"/>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These posts are mostly visual, it becomes a bit more challenging to understand the emotion behind them.</a:t>
            </a:r>
            <a:endParaRPr lang="en-US" sz="1750" dirty="0"/>
          </a:p>
        </p:txBody>
      </p:sp>
      <p:sp>
        <p:nvSpPr>
          <p:cNvPr id="12" name="Text 10"/>
          <p:cNvSpPr/>
          <p:nvPr/>
        </p:nvSpPr>
        <p:spPr>
          <a:xfrm>
            <a:off x="793790" y="582275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Social media has completely changed the way people talk, share their experiences, and interact with brands. This massive daily conversation brings both new opportunities and new challenges when it comes to understanding public sentiment</a:t>
            </a:r>
            <a:endParaRPr lang="en-US" sz="1750" dirty="0"/>
          </a:p>
        </p:txBody>
      </p:sp>
      <p:pic>
        <p:nvPicPr>
          <p:cNvPr id="13" name="Picture 12">
            <a:extLst>
              <a:ext uri="{FF2B5EF4-FFF2-40B4-BE49-F238E27FC236}">
                <a16:creationId xmlns:a16="http://schemas.microsoft.com/office/drawing/2014/main" id="{890AC888-E4D2-8DB8-4429-867C9019BF02}"/>
              </a:ext>
            </a:extLst>
          </p:cNvPr>
          <p:cNvPicPr>
            <a:picLocks noChangeAspect="1"/>
          </p:cNvPicPr>
          <p:nvPr/>
        </p:nvPicPr>
        <p:blipFill>
          <a:blip r:embed="rId3"/>
          <a:stretch>
            <a:fillRect/>
          </a:stretch>
        </p:blipFill>
        <p:spPr>
          <a:xfrm>
            <a:off x="12874337" y="7761552"/>
            <a:ext cx="1813722" cy="4680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954405"/>
            <a:ext cx="5477947" cy="684728"/>
          </a:xfrm>
          <a:prstGeom prst="rect">
            <a:avLst/>
          </a:prstGeom>
          <a:noFill/>
          <a:ln/>
        </p:spPr>
        <p:txBody>
          <a:bodyPr wrap="none" lIns="0" tIns="0" rIns="0" bIns="0" rtlCol="0" anchor="t"/>
          <a:lstStyle/>
          <a:p>
            <a:pPr marL="0" indent="0" algn="l">
              <a:lnSpc>
                <a:spcPts val="5350"/>
              </a:lnSpc>
              <a:buNone/>
            </a:pPr>
            <a:r>
              <a:rPr lang="en-US" sz="4300" dirty="0">
                <a:solidFill>
                  <a:srgbClr val="091C53"/>
                </a:solidFill>
                <a:latin typeface="Instrument Sans Semi Bold" pitchFamily="34" charset="0"/>
                <a:ea typeface="Instrument Sans Semi Bold" pitchFamily="34" charset="-122"/>
                <a:cs typeface="Instrument Sans Semi Bold" pitchFamily="34" charset="-120"/>
              </a:rPr>
              <a:t>Objectives</a:t>
            </a:r>
            <a:endParaRPr lang="en-US" sz="4300" dirty="0"/>
          </a:p>
        </p:txBody>
      </p:sp>
      <p:sp>
        <p:nvSpPr>
          <p:cNvPr id="3" name="Shape 1"/>
          <p:cNvSpPr/>
          <p:nvPr/>
        </p:nvSpPr>
        <p:spPr>
          <a:xfrm>
            <a:off x="766882" y="2077283"/>
            <a:ext cx="6438781" cy="2489359"/>
          </a:xfrm>
          <a:prstGeom prst="roundRect">
            <a:avLst>
              <a:gd name="adj" fmla="val 7922"/>
            </a:avLst>
          </a:prstGeom>
          <a:solidFill>
            <a:srgbClr val="CEE6FD"/>
          </a:solidFill>
          <a:ln/>
        </p:spPr>
      </p:sp>
      <p:sp>
        <p:nvSpPr>
          <p:cNvPr id="4" name="Shape 2"/>
          <p:cNvSpPr/>
          <p:nvPr/>
        </p:nvSpPr>
        <p:spPr>
          <a:xfrm>
            <a:off x="985957" y="2296358"/>
            <a:ext cx="657344" cy="657344"/>
          </a:xfrm>
          <a:prstGeom prst="roundRect">
            <a:avLst>
              <a:gd name="adj" fmla="val 13909134"/>
            </a:avLst>
          </a:prstGeom>
          <a:solidFill>
            <a:srgbClr val="84C1FA"/>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693" y="2477095"/>
            <a:ext cx="295751" cy="295751"/>
          </a:xfrm>
          <a:prstGeom prst="rect">
            <a:avLst/>
          </a:prstGeom>
        </p:spPr>
      </p:pic>
      <p:sp>
        <p:nvSpPr>
          <p:cNvPr id="6" name="Text 3"/>
          <p:cNvSpPr/>
          <p:nvPr/>
        </p:nvSpPr>
        <p:spPr>
          <a:xfrm>
            <a:off x="985957" y="3172778"/>
            <a:ext cx="3800237" cy="342305"/>
          </a:xfrm>
          <a:prstGeom prst="rect">
            <a:avLst/>
          </a:prstGeom>
          <a:noFill/>
          <a:ln/>
        </p:spPr>
        <p:txBody>
          <a:bodyPr wrap="none" lIns="0" tIns="0" rIns="0" bIns="0" rtlCol="0" anchor="t"/>
          <a:lstStyle/>
          <a:p>
            <a:pPr marL="0" indent="0" algn="l">
              <a:lnSpc>
                <a:spcPts val="265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Understand Public Sentiment</a:t>
            </a:r>
            <a:endParaRPr lang="en-US" sz="2150" dirty="0"/>
          </a:p>
        </p:txBody>
      </p:sp>
      <p:sp>
        <p:nvSpPr>
          <p:cNvPr id="7" name="Text 4"/>
          <p:cNvSpPr/>
          <p:nvPr/>
        </p:nvSpPr>
        <p:spPr>
          <a:xfrm>
            <a:off x="985957" y="3646527"/>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Find out what people really feel by studying emotions expressed in social media posts across different platforms.</a:t>
            </a:r>
            <a:endParaRPr lang="en-US" sz="1700" dirty="0"/>
          </a:p>
        </p:txBody>
      </p:sp>
      <p:sp>
        <p:nvSpPr>
          <p:cNvPr id="8" name="Shape 5"/>
          <p:cNvSpPr/>
          <p:nvPr/>
        </p:nvSpPr>
        <p:spPr>
          <a:xfrm>
            <a:off x="7424737" y="2077283"/>
            <a:ext cx="6438781" cy="2489359"/>
          </a:xfrm>
          <a:prstGeom prst="roundRect">
            <a:avLst>
              <a:gd name="adj" fmla="val 7922"/>
            </a:avLst>
          </a:prstGeom>
          <a:solidFill>
            <a:srgbClr val="CEE6FD"/>
          </a:solidFill>
          <a:ln/>
        </p:spPr>
      </p:sp>
      <p:sp>
        <p:nvSpPr>
          <p:cNvPr id="9" name="Shape 6"/>
          <p:cNvSpPr/>
          <p:nvPr/>
        </p:nvSpPr>
        <p:spPr>
          <a:xfrm>
            <a:off x="7643813" y="2296358"/>
            <a:ext cx="657344" cy="657344"/>
          </a:xfrm>
          <a:prstGeom prst="roundRect">
            <a:avLst>
              <a:gd name="adj" fmla="val 13909134"/>
            </a:avLst>
          </a:prstGeom>
          <a:solidFill>
            <a:srgbClr val="84C1FA"/>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549" y="2477095"/>
            <a:ext cx="295751" cy="295751"/>
          </a:xfrm>
          <a:prstGeom prst="rect">
            <a:avLst/>
          </a:prstGeom>
        </p:spPr>
      </p:pic>
      <p:sp>
        <p:nvSpPr>
          <p:cNvPr id="11" name="Text 7"/>
          <p:cNvSpPr/>
          <p:nvPr/>
        </p:nvSpPr>
        <p:spPr>
          <a:xfrm>
            <a:off x="7643813" y="3172778"/>
            <a:ext cx="3620810" cy="342305"/>
          </a:xfrm>
          <a:prstGeom prst="rect">
            <a:avLst/>
          </a:prstGeom>
          <a:noFill/>
          <a:ln/>
        </p:spPr>
        <p:txBody>
          <a:bodyPr wrap="none" lIns="0" tIns="0" rIns="0" bIns="0" rtlCol="0" anchor="t"/>
          <a:lstStyle/>
          <a:p>
            <a:pPr marL="0" indent="0" algn="l">
              <a:lnSpc>
                <a:spcPts val="265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Track How Opinions Change</a:t>
            </a:r>
            <a:endParaRPr lang="en-US" sz="2150" dirty="0"/>
          </a:p>
        </p:txBody>
      </p:sp>
      <p:sp>
        <p:nvSpPr>
          <p:cNvPr id="12" name="Text 8"/>
          <p:cNvSpPr/>
          <p:nvPr/>
        </p:nvSpPr>
        <p:spPr>
          <a:xfrm>
            <a:off x="7643813" y="3646527"/>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Identify shifts and patterns in public opinion over time for specific topics, brands, or trends..</a:t>
            </a:r>
            <a:endParaRPr lang="en-US" sz="1700" dirty="0"/>
          </a:p>
        </p:txBody>
      </p:sp>
      <p:sp>
        <p:nvSpPr>
          <p:cNvPr id="13" name="Shape 9"/>
          <p:cNvSpPr/>
          <p:nvPr/>
        </p:nvSpPr>
        <p:spPr>
          <a:xfrm>
            <a:off x="766882" y="4785717"/>
            <a:ext cx="6438781" cy="2489359"/>
          </a:xfrm>
          <a:prstGeom prst="roundRect">
            <a:avLst>
              <a:gd name="adj" fmla="val 7922"/>
            </a:avLst>
          </a:prstGeom>
          <a:solidFill>
            <a:srgbClr val="CEE6FD"/>
          </a:solidFill>
          <a:ln/>
        </p:spPr>
      </p:sp>
      <p:sp>
        <p:nvSpPr>
          <p:cNvPr id="14" name="Shape 10"/>
          <p:cNvSpPr/>
          <p:nvPr/>
        </p:nvSpPr>
        <p:spPr>
          <a:xfrm>
            <a:off x="985957" y="5004792"/>
            <a:ext cx="657344" cy="657344"/>
          </a:xfrm>
          <a:prstGeom prst="roundRect">
            <a:avLst>
              <a:gd name="adj" fmla="val 13909134"/>
            </a:avLst>
          </a:prstGeom>
          <a:solidFill>
            <a:srgbClr val="84C1FA"/>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693" y="5185529"/>
            <a:ext cx="295751" cy="295751"/>
          </a:xfrm>
          <a:prstGeom prst="rect">
            <a:avLst/>
          </a:prstGeom>
        </p:spPr>
      </p:pic>
      <p:sp>
        <p:nvSpPr>
          <p:cNvPr id="16" name="Text 11"/>
          <p:cNvSpPr/>
          <p:nvPr/>
        </p:nvSpPr>
        <p:spPr>
          <a:xfrm>
            <a:off x="985957" y="5881211"/>
            <a:ext cx="3625810" cy="342305"/>
          </a:xfrm>
          <a:prstGeom prst="rect">
            <a:avLst/>
          </a:prstGeom>
          <a:noFill/>
          <a:ln/>
        </p:spPr>
        <p:txBody>
          <a:bodyPr wrap="none" lIns="0" tIns="0" rIns="0" bIns="0" rtlCol="0" anchor="t"/>
          <a:lstStyle/>
          <a:p>
            <a:pPr marL="0" indent="0" algn="l">
              <a:lnSpc>
                <a:spcPts val="265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Compare Different Methods</a:t>
            </a:r>
            <a:endParaRPr lang="en-US" sz="2150" dirty="0"/>
          </a:p>
        </p:txBody>
      </p:sp>
      <p:sp>
        <p:nvSpPr>
          <p:cNvPr id="17" name="Text 12"/>
          <p:cNvSpPr/>
          <p:nvPr/>
        </p:nvSpPr>
        <p:spPr>
          <a:xfrm>
            <a:off x="985957" y="6354961"/>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Try out different machine learning techniques to see which one gives the best results for analyzing social media text.</a:t>
            </a:r>
            <a:endParaRPr lang="en-US" sz="1700" dirty="0"/>
          </a:p>
        </p:txBody>
      </p:sp>
      <p:sp>
        <p:nvSpPr>
          <p:cNvPr id="18" name="Shape 13"/>
          <p:cNvSpPr/>
          <p:nvPr/>
        </p:nvSpPr>
        <p:spPr>
          <a:xfrm>
            <a:off x="7424737" y="4785717"/>
            <a:ext cx="6438781" cy="2489359"/>
          </a:xfrm>
          <a:prstGeom prst="roundRect">
            <a:avLst>
              <a:gd name="adj" fmla="val 7922"/>
            </a:avLst>
          </a:prstGeom>
          <a:solidFill>
            <a:srgbClr val="CEE6FD"/>
          </a:solidFill>
          <a:ln/>
        </p:spPr>
      </p:sp>
      <p:sp>
        <p:nvSpPr>
          <p:cNvPr id="19" name="Shape 14"/>
          <p:cNvSpPr/>
          <p:nvPr/>
        </p:nvSpPr>
        <p:spPr>
          <a:xfrm>
            <a:off x="7643813" y="5004792"/>
            <a:ext cx="657344" cy="657344"/>
          </a:xfrm>
          <a:prstGeom prst="roundRect">
            <a:avLst>
              <a:gd name="adj" fmla="val 13909134"/>
            </a:avLst>
          </a:prstGeom>
          <a:solidFill>
            <a:srgbClr val="84C1FA"/>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4549" y="5185529"/>
            <a:ext cx="295751" cy="295751"/>
          </a:xfrm>
          <a:prstGeom prst="rect">
            <a:avLst/>
          </a:prstGeom>
        </p:spPr>
      </p:pic>
      <p:sp>
        <p:nvSpPr>
          <p:cNvPr id="21" name="Text 15"/>
          <p:cNvSpPr/>
          <p:nvPr/>
        </p:nvSpPr>
        <p:spPr>
          <a:xfrm>
            <a:off x="7643813" y="5881211"/>
            <a:ext cx="3761542" cy="342305"/>
          </a:xfrm>
          <a:prstGeom prst="rect">
            <a:avLst/>
          </a:prstGeom>
          <a:noFill/>
          <a:ln/>
        </p:spPr>
        <p:txBody>
          <a:bodyPr wrap="none" lIns="0" tIns="0" rIns="0" bIns="0" rtlCol="0" anchor="t"/>
          <a:lstStyle/>
          <a:p>
            <a:pPr marL="0" indent="0" algn="l">
              <a:lnSpc>
                <a:spcPts val="265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Turn Data Into Useful Insights</a:t>
            </a:r>
            <a:endParaRPr lang="en-US" sz="2150" dirty="0"/>
          </a:p>
        </p:txBody>
      </p:sp>
      <p:sp>
        <p:nvSpPr>
          <p:cNvPr id="22" name="Text 16"/>
          <p:cNvSpPr/>
          <p:nvPr/>
        </p:nvSpPr>
        <p:spPr>
          <a:xfrm>
            <a:off x="7643813" y="6354961"/>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Convert raw sentiment data into clear, meaningful insights that help people make better decisions.</a:t>
            </a:r>
            <a:endParaRPr lang="en-US" sz="1700" dirty="0"/>
          </a:p>
        </p:txBody>
      </p:sp>
      <p:pic>
        <p:nvPicPr>
          <p:cNvPr id="23" name="Picture 22">
            <a:extLst>
              <a:ext uri="{FF2B5EF4-FFF2-40B4-BE49-F238E27FC236}">
                <a16:creationId xmlns:a16="http://schemas.microsoft.com/office/drawing/2014/main" id="{DD9BD455-A746-0C30-4E08-48867509C71A}"/>
              </a:ext>
            </a:extLst>
          </p:cNvPr>
          <p:cNvPicPr>
            <a:picLocks noChangeAspect="1"/>
          </p:cNvPicPr>
          <p:nvPr/>
        </p:nvPicPr>
        <p:blipFill>
          <a:blip r:embed="rId11"/>
          <a:stretch>
            <a:fillRect/>
          </a:stretch>
        </p:blipFill>
        <p:spPr>
          <a:xfrm>
            <a:off x="12874337" y="7761552"/>
            <a:ext cx="1813722" cy="4680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14229" y="572333"/>
            <a:ext cx="6309717" cy="649843"/>
          </a:xfrm>
          <a:prstGeom prst="rect">
            <a:avLst/>
          </a:prstGeom>
          <a:noFill/>
          <a:ln/>
        </p:spPr>
        <p:txBody>
          <a:bodyPr wrap="none" lIns="0" tIns="0" rIns="0" bIns="0" rtlCol="0" anchor="t"/>
          <a:lstStyle/>
          <a:p>
            <a:pPr marL="0" indent="0" algn="l">
              <a:lnSpc>
                <a:spcPts val="510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Methodology &amp; Approach</a:t>
            </a:r>
            <a:endParaRPr lang="en-US" sz="4050" dirty="0"/>
          </a:p>
        </p:txBody>
      </p:sp>
      <p:pic>
        <p:nvPicPr>
          <p:cNvPr id="4" name="Image 1" descr="preencoded.png"/>
          <p:cNvPicPr>
            <a:picLocks noChangeAspect="1"/>
          </p:cNvPicPr>
          <p:nvPr/>
        </p:nvPicPr>
        <p:blipFill>
          <a:blip r:embed="rId4"/>
          <a:stretch>
            <a:fillRect/>
          </a:stretch>
        </p:blipFill>
        <p:spPr>
          <a:xfrm>
            <a:off x="6214229" y="1534001"/>
            <a:ext cx="1039773" cy="1530787"/>
          </a:xfrm>
          <a:prstGeom prst="rect">
            <a:avLst/>
          </a:prstGeom>
        </p:spPr>
      </p:pic>
      <p:sp>
        <p:nvSpPr>
          <p:cNvPr id="5" name="Text 1"/>
          <p:cNvSpPr/>
          <p:nvPr/>
        </p:nvSpPr>
        <p:spPr>
          <a:xfrm>
            <a:off x="7461885" y="1741884"/>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Collecting Data</a:t>
            </a:r>
            <a:endParaRPr lang="en-US" sz="2000" dirty="0"/>
          </a:p>
        </p:txBody>
      </p:sp>
      <p:sp>
        <p:nvSpPr>
          <p:cNvPr id="6" name="Text 2"/>
          <p:cNvSpPr/>
          <p:nvPr/>
        </p:nvSpPr>
        <p:spPr>
          <a:xfrm>
            <a:off x="7461885" y="2191345"/>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Gathered social media posts using APIs and web-scraping, focusing on the right keywords and hashtags.</a:t>
            </a:r>
            <a:endParaRPr lang="en-US" sz="1600" dirty="0"/>
          </a:p>
        </p:txBody>
      </p:sp>
      <p:pic>
        <p:nvPicPr>
          <p:cNvPr id="7" name="Image 2" descr="preencoded.png"/>
          <p:cNvPicPr>
            <a:picLocks noChangeAspect="1"/>
          </p:cNvPicPr>
          <p:nvPr/>
        </p:nvPicPr>
        <p:blipFill>
          <a:blip r:embed="rId5"/>
          <a:stretch>
            <a:fillRect/>
          </a:stretch>
        </p:blipFill>
        <p:spPr>
          <a:xfrm>
            <a:off x="6214229" y="3064788"/>
            <a:ext cx="1039773" cy="1530787"/>
          </a:xfrm>
          <a:prstGeom prst="rect">
            <a:avLst/>
          </a:prstGeom>
        </p:spPr>
      </p:pic>
      <p:sp>
        <p:nvSpPr>
          <p:cNvPr id="8" name="Text 3"/>
          <p:cNvSpPr/>
          <p:nvPr/>
        </p:nvSpPr>
        <p:spPr>
          <a:xfrm>
            <a:off x="7461885" y="327267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Preprocessing</a:t>
            </a:r>
            <a:endParaRPr lang="en-US" sz="2000" dirty="0"/>
          </a:p>
        </p:txBody>
      </p:sp>
      <p:sp>
        <p:nvSpPr>
          <p:cNvPr id="9" name="Text 4"/>
          <p:cNvSpPr/>
          <p:nvPr/>
        </p:nvSpPr>
        <p:spPr>
          <a:xfrm>
            <a:off x="7461885" y="3722132"/>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Cleaned the text by removing URLs, emojis, and unwanted characters, and standardized everything</a:t>
            </a:r>
            <a:endParaRPr lang="en-US" sz="1600" dirty="0"/>
          </a:p>
        </p:txBody>
      </p:sp>
      <p:pic>
        <p:nvPicPr>
          <p:cNvPr id="10" name="Image 3" descr="preencoded.png"/>
          <p:cNvPicPr>
            <a:picLocks noChangeAspect="1"/>
          </p:cNvPicPr>
          <p:nvPr/>
        </p:nvPicPr>
        <p:blipFill>
          <a:blip r:embed="rId6"/>
          <a:stretch>
            <a:fillRect/>
          </a:stretch>
        </p:blipFill>
        <p:spPr>
          <a:xfrm>
            <a:off x="6214229" y="4595574"/>
            <a:ext cx="1039773" cy="1530787"/>
          </a:xfrm>
          <a:prstGeom prst="rect">
            <a:avLst/>
          </a:prstGeom>
        </p:spPr>
      </p:pic>
      <p:sp>
        <p:nvSpPr>
          <p:cNvPr id="11" name="Text 5"/>
          <p:cNvSpPr/>
          <p:nvPr/>
        </p:nvSpPr>
        <p:spPr>
          <a:xfrm>
            <a:off x="7461885" y="4803458"/>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Model Training</a:t>
            </a:r>
            <a:endParaRPr lang="en-US" sz="2000" dirty="0"/>
          </a:p>
        </p:txBody>
      </p:sp>
      <p:sp>
        <p:nvSpPr>
          <p:cNvPr id="12" name="Text 6"/>
          <p:cNvSpPr/>
          <p:nvPr/>
        </p:nvSpPr>
        <p:spPr>
          <a:xfrm>
            <a:off x="7461885" y="5252918"/>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Trained the model using algorithms like Naive Bayes, SVM, and neural networks to classify sentiment</a:t>
            </a:r>
            <a:endParaRPr lang="en-US" sz="1600" dirty="0"/>
          </a:p>
        </p:txBody>
      </p:sp>
      <p:pic>
        <p:nvPicPr>
          <p:cNvPr id="13" name="Image 4" descr="preencoded.png"/>
          <p:cNvPicPr>
            <a:picLocks noChangeAspect="1"/>
          </p:cNvPicPr>
          <p:nvPr/>
        </p:nvPicPr>
        <p:blipFill>
          <a:blip r:embed="rId7"/>
          <a:stretch>
            <a:fillRect/>
          </a:stretch>
        </p:blipFill>
        <p:spPr>
          <a:xfrm>
            <a:off x="6214229" y="6126361"/>
            <a:ext cx="1039773" cy="1530787"/>
          </a:xfrm>
          <a:prstGeom prst="rect">
            <a:avLst/>
          </a:prstGeom>
        </p:spPr>
      </p:pic>
      <p:sp>
        <p:nvSpPr>
          <p:cNvPr id="14" name="Text 7"/>
          <p:cNvSpPr/>
          <p:nvPr/>
        </p:nvSpPr>
        <p:spPr>
          <a:xfrm>
            <a:off x="7461885" y="6334244"/>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Validation</a:t>
            </a:r>
            <a:endParaRPr lang="en-US" sz="2000" dirty="0"/>
          </a:p>
        </p:txBody>
      </p:sp>
      <p:sp>
        <p:nvSpPr>
          <p:cNvPr id="15" name="Text 8"/>
          <p:cNvSpPr/>
          <p:nvPr/>
        </p:nvSpPr>
        <p:spPr>
          <a:xfrm>
            <a:off x="7461885" y="6783705"/>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Checked the model’s accuracy using benchmark datasets and manual review.</a:t>
            </a:r>
            <a:endParaRPr lang="en-US" sz="1600" dirty="0"/>
          </a:p>
        </p:txBody>
      </p:sp>
      <p:pic>
        <p:nvPicPr>
          <p:cNvPr id="16" name="Picture 15">
            <a:extLst>
              <a:ext uri="{FF2B5EF4-FFF2-40B4-BE49-F238E27FC236}">
                <a16:creationId xmlns:a16="http://schemas.microsoft.com/office/drawing/2014/main" id="{9F6AA6CB-63BB-20CF-EC91-25FBF0258C26}"/>
              </a:ext>
            </a:extLst>
          </p:cNvPr>
          <p:cNvPicPr>
            <a:picLocks noChangeAspect="1"/>
          </p:cNvPicPr>
          <p:nvPr/>
        </p:nvPicPr>
        <p:blipFill>
          <a:blip r:embed="rId8"/>
          <a:stretch>
            <a:fillRect/>
          </a:stretch>
        </p:blipFill>
        <p:spPr>
          <a:xfrm>
            <a:off x="12874337" y="7761552"/>
            <a:ext cx="1813722" cy="468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0"/>
          <p:cNvSpPr/>
          <p:nvPr/>
        </p:nvSpPr>
        <p:spPr>
          <a:xfrm>
            <a:off x="734020" y="914995"/>
            <a:ext cx="5243393" cy="655439"/>
          </a:xfrm>
          <a:prstGeom prst="rect">
            <a:avLst/>
          </a:prstGeom>
          <a:noFill/>
          <a:ln/>
        </p:spPr>
        <p:txBody>
          <a:bodyPr wrap="none" lIns="0" tIns="0" rIns="0" bIns="0" rtlCol="0" anchor="t"/>
          <a:lstStyle/>
          <a:p>
            <a:pPr marL="0" indent="0" algn="l">
              <a:lnSpc>
                <a:spcPts val="5150"/>
              </a:lnSpc>
              <a:buNone/>
            </a:pPr>
            <a:r>
              <a:rPr lang="en-US" sz="4100" dirty="0">
                <a:solidFill>
                  <a:srgbClr val="091C53"/>
                </a:solidFill>
                <a:latin typeface="Instrument Sans Semi Bold" pitchFamily="34" charset="0"/>
                <a:ea typeface="Instrument Sans Semi Bold" pitchFamily="34" charset="-122"/>
                <a:cs typeface="Instrument Sans Semi Bold" pitchFamily="34" charset="-120"/>
              </a:rPr>
              <a:t>Technical Approach</a:t>
            </a:r>
            <a:endParaRPr lang="en-US" sz="4100" dirty="0"/>
          </a:p>
        </p:txBody>
      </p:sp>
      <p:sp>
        <p:nvSpPr>
          <p:cNvPr id="3" name="Text 1"/>
          <p:cNvSpPr/>
          <p:nvPr/>
        </p:nvSpPr>
        <p:spPr>
          <a:xfrm>
            <a:off x="734020" y="2094667"/>
            <a:ext cx="3877151" cy="393144"/>
          </a:xfrm>
          <a:prstGeom prst="rect">
            <a:avLst/>
          </a:prstGeom>
          <a:noFill/>
          <a:ln/>
        </p:spPr>
        <p:txBody>
          <a:bodyPr wrap="none" lIns="0" tIns="0" rIns="0" bIns="0" rtlCol="0" anchor="t"/>
          <a:lstStyle/>
          <a:p>
            <a:pPr marL="0" indent="0" algn="l">
              <a:lnSpc>
                <a:spcPts val="3050"/>
              </a:lnSpc>
              <a:buNone/>
            </a:pPr>
            <a:r>
              <a:rPr lang="en-US" sz="2450" dirty="0">
                <a:solidFill>
                  <a:srgbClr val="091C53"/>
                </a:solidFill>
                <a:latin typeface="Instrument Sans Semi Bold" pitchFamily="34" charset="0"/>
                <a:ea typeface="Instrument Sans Semi Bold" pitchFamily="34" charset="-122"/>
                <a:cs typeface="Instrument Sans Semi Bold" pitchFamily="34" charset="-120"/>
              </a:rPr>
              <a:t>Key Techniques Employed</a:t>
            </a:r>
            <a:endParaRPr lang="en-US" sz="2450" dirty="0"/>
          </a:p>
        </p:txBody>
      </p:sp>
      <p:sp>
        <p:nvSpPr>
          <p:cNvPr id="4" name="Text 2"/>
          <p:cNvSpPr/>
          <p:nvPr/>
        </p:nvSpPr>
        <p:spPr>
          <a:xfrm>
            <a:off x="734020" y="2697480"/>
            <a:ext cx="7692628" cy="1006912"/>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1E3063"/>
                </a:solidFill>
                <a:latin typeface="Instrument Sans Medium" pitchFamily="34" charset="0"/>
                <a:ea typeface="Instrument Sans Medium" pitchFamily="34" charset="-122"/>
                <a:cs typeface="Instrument Sans Medium" pitchFamily="34" charset="-120"/>
              </a:rPr>
              <a:t>Natural Language Processing:</a:t>
            </a:r>
            <a:r>
              <a:rPr lang="en-US" sz="1650" dirty="0">
                <a:solidFill>
                  <a:srgbClr val="1E3063"/>
                </a:solidFill>
                <a:latin typeface="Instrument Sans Medium" pitchFamily="34" charset="0"/>
                <a:ea typeface="Instrument Sans Medium" pitchFamily="34" charset="-122"/>
                <a:cs typeface="Instrument Sans Medium" pitchFamily="34" charset="-120"/>
              </a:rPr>
              <a:t> First, we broke down the text properly — tokenizing, stemming, lemmatizing — basically cleaning it so the system understands what’s what.</a:t>
            </a:r>
            <a:endParaRPr lang="en-US" sz="1650" dirty="0"/>
          </a:p>
        </p:txBody>
      </p:sp>
      <p:sp>
        <p:nvSpPr>
          <p:cNvPr id="5" name="Text 3"/>
          <p:cNvSpPr/>
          <p:nvPr/>
        </p:nvSpPr>
        <p:spPr>
          <a:xfrm>
            <a:off x="734020" y="3777734"/>
            <a:ext cx="7692628" cy="671274"/>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1E3063"/>
                </a:solidFill>
                <a:latin typeface="Instrument Sans Medium" pitchFamily="34" charset="0"/>
                <a:ea typeface="Instrument Sans Medium" pitchFamily="34" charset="-122"/>
                <a:cs typeface="Instrument Sans Medium" pitchFamily="34" charset="-120"/>
              </a:rPr>
              <a:t>Feature Extraction:</a:t>
            </a:r>
            <a:r>
              <a:rPr lang="en-US" sz="1650" dirty="0">
                <a:solidFill>
                  <a:srgbClr val="1E3063"/>
                </a:solidFill>
                <a:latin typeface="Instrument Sans Medium" pitchFamily="34" charset="0"/>
                <a:ea typeface="Instrument Sans Medium" pitchFamily="34" charset="-122"/>
                <a:cs typeface="Instrument Sans Medium" pitchFamily="34" charset="-120"/>
              </a:rPr>
              <a:t> Then we converted the text into numbers using TF-IDF and word embeddings. Without this step, the model is basically blind.</a:t>
            </a:r>
            <a:endParaRPr lang="en-US" sz="1650" dirty="0"/>
          </a:p>
        </p:txBody>
      </p:sp>
      <p:sp>
        <p:nvSpPr>
          <p:cNvPr id="6" name="Text 4"/>
          <p:cNvSpPr/>
          <p:nvPr/>
        </p:nvSpPr>
        <p:spPr>
          <a:xfrm>
            <a:off x="734020" y="4522351"/>
            <a:ext cx="7692628" cy="671274"/>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1E3063"/>
                </a:solidFill>
                <a:latin typeface="Instrument Sans Medium" pitchFamily="34" charset="0"/>
                <a:ea typeface="Instrument Sans Medium" pitchFamily="34" charset="-122"/>
                <a:cs typeface="Instrument Sans Medium" pitchFamily="34" charset="-120"/>
              </a:rPr>
              <a:t>Machine Learning Models:</a:t>
            </a:r>
            <a:r>
              <a:rPr lang="en-US" sz="1650" dirty="0">
                <a:solidFill>
                  <a:srgbClr val="1E3063"/>
                </a:solidFill>
                <a:latin typeface="Instrument Sans Medium" pitchFamily="34" charset="0"/>
                <a:ea typeface="Instrument Sans Medium" pitchFamily="34" charset="-122"/>
                <a:cs typeface="Instrument Sans Medium" pitchFamily="34" charset="-120"/>
              </a:rPr>
              <a:t> We trained supervised models with labelled examples so the system actually learns how to judge sentiment.</a:t>
            </a:r>
            <a:endParaRPr lang="en-US" sz="1650" dirty="0"/>
          </a:p>
        </p:txBody>
      </p:sp>
      <p:sp>
        <p:nvSpPr>
          <p:cNvPr id="7" name="Text 5"/>
          <p:cNvSpPr/>
          <p:nvPr/>
        </p:nvSpPr>
        <p:spPr>
          <a:xfrm>
            <a:off x="734020" y="5266968"/>
            <a:ext cx="7692628" cy="671274"/>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1E3063"/>
                </a:solidFill>
                <a:latin typeface="Instrument Sans Medium" pitchFamily="34" charset="0"/>
                <a:ea typeface="Instrument Sans Medium" pitchFamily="34" charset="-122"/>
                <a:cs typeface="Instrument Sans Medium" pitchFamily="34" charset="-120"/>
              </a:rPr>
              <a:t>Deep Learning: </a:t>
            </a:r>
            <a:r>
              <a:rPr lang="en-US" sz="1650" dirty="0">
                <a:solidFill>
                  <a:srgbClr val="1E3063"/>
                </a:solidFill>
                <a:latin typeface="Instrument Sans Medium" pitchFamily="34" charset="0"/>
                <a:ea typeface="Instrument Sans Medium" pitchFamily="34" charset="-122"/>
                <a:cs typeface="Instrument Sans Medium" pitchFamily="34" charset="-120"/>
              </a:rPr>
              <a:t>For deeper understanding, we used LSTMs — these help the model catch context, not just words</a:t>
            </a:r>
            <a:endParaRPr lang="en-US" sz="1650" dirty="0"/>
          </a:p>
        </p:txBody>
      </p:sp>
      <p:sp>
        <p:nvSpPr>
          <p:cNvPr id="8" name="Text 6"/>
          <p:cNvSpPr/>
          <p:nvPr/>
        </p:nvSpPr>
        <p:spPr>
          <a:xfrm>
            <a:off x="734020" y="6126956"/>
            <a:ext cx="7692628" cy="671274"/>
          </a:xfrm>
          <a:prstGeom prst="rect">
            <a:avLst/>
          </a:prstGeom>
          <a:noFill/>
          <a:ln/>
        </p:spPr>
        <p:txBody>
          <a:bodyPr wrap="square" lIns="0" tIns="0" rIns="0" bIns="0" rtlCol="0" anchor="t"/>
          <a:lstStyle/>
          <a:p>
            <a:pPr marL="0" indent="0" algn="l">
              <a:lnSpc>
                <a:spcPts val="26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In simple terms, we mixed old-school NLP tricks with modern deep learning so the analysis works smoothly across all kinds of social media content.</a:t>
            </a:r>
            <a:endParaRPr lang="en-US" sz="1650" dirty="0"/>
          </a:p>
        </p:txBody>
      </p:sp>
      <p:pic>
        <p:nvPicPr>
          <p:cNvPr id="9" name="Image 0" descr="preencoded.png"/>
          <p:cNvPicPr>
            <a:picLocks noChangeAspect="1"/>
          </p:cNvPicPr>
          <p:nvPr/>
        </p:nvPicPr>
        <p:blipFill>
          <a:blip r:embed="rId3"/>
          <a:stretch>
            <a:fillRect/>
          </a:stretch>
        </p:blipFill>
        <p:spPr>
          <a:xfrm>
            <a:off x="8945999" y="2120860"/>
            <a:ext cx="4957882" cy="4957882"/>
          </a:xfrm>
          <a:prstGeom prst="rect">
            <a:avLst/>
          </a:prstGeom>
        </p:spPr>
      </p:pic>
      <p:pic>
        <p:nvPicPr>
          <p:cNvPr id="11" name="Picture 10">
            <a:extLst>
              <a:ext uri="{FF2B5EF4-FFF2-40B4-BE49-F238E27FC236}">
                <a16:creationId xmlns:a16="http://schemas.microsoft.com/office/drawing/2014/main" id="{BA716D1D-6DA2-9BF4-8040-8EC763B3A993}"/>
              </a:ext>
            </a:extLst>
          </p:cNvPr>
          <p:cNvPicPr>
            <a:picLocks noChangeAspect="1"/>
          </p:cNvPicPr>
          <p:nvPr/>
        </p:nvPicPr>
        <p:blipFill>
          <a:blip r:embed="rId4"/>
          <a:stretch>
            <a:fillRect/>
          </a:stretch>
        </p:blipFill>
        <p:spPr>
          <a:xfrm>
            <a:off x="12874337" y="7761552"/>
            <a:ext cx="1813722" cy="46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047" y="594003"/>
            <a:ext cx="5521047" cy="675084"/>
          </a:xfrm>
          <a:prstGeom prst="rect">
            <a:avLst/>
          </a:prstGeom>
          <a:noFill/>
          <a:ln/>
        </p:spPr>
        <p:txBody>
          <a:bodyPr wrap="none" lIns="0" tIns="0" rIns="0" bIns="0" rtlCol="0" anchor="t"/>
          <a:lstStyle/>
          <a:p>
            <a:pPr marL="0" indent="0" algn="l">
              <a:lnSpc>
                <a:spcPts val="5300"/>
              </a:lnSpc>
              <a:buNone/>
            </a:pPr>
            <a:r>
              <a:rPr lang="en-US" sz="4250" dirty="0">
                <a:solidFill>
                  <a:srgbClr val="091C53"/>
                </a:solidFill>
                <a:latin typeface="Instrument Sans Semi Bold" pitchFamily="34" charset="0"/>
                <a:ea typeface="Instrument Sans Semi Bold" pitchFamily="34" charset="-122"/>
                <a:cs typeface="Instrument Sans Semi Bold" pitchFamily="34" charset="-120"/>
              </a:rPr>
              <a:t>Caveats &amp; Limitations</a:t>
            </a:r>
            <a:endParaRPr lang="en-US" sz="4250" dirty="0"/>
          </a:p>
        </p:txBody>
      </p:sp>
      <p:sp>
        <p:nvSpPr>
          <p:cNvPr id="3" name="Shape 1"/>
          <p:cNvSpPr/>
          <p:nvPr/>
        </p:nvSpPr>
        <p:spPr>
          <a:xfrm>
            <a:off x="756047" y="1701046"/>
            <a:ext cx="4228743" cy="3033117"/>
          </a:xfrm>
          <a:prstGeom prst="roundRect">
            <a:avLst>
              <a:gd name="adj" fmla="val 4824"/>
            </a:avLst>
          </a:prstGeom>
          <a:solidFill>
            <a:srgbClr val="FFFFFF"/>
          </a:solidFill>
          <a:ln w="30480">
            <a:solidFill>
              <a:srgbClr val="FF5000"/>
            </a:solidFill>
            <a:prstDash val="solid"/>
          </a:ln>
        </p:spPr>
      </p:sp>
      <p:sp>
        <p:nvSpPr>
          <p:cNvPr id="4" name="Shape 2"/>
          <p:cNvSpPr/>
          <p:nvPr/>
        </p:nvSpPr>
        <p:spPr>
          <a:xfrm>
            <a:off x="725567" y="1701046"/>
            <a:ext cx="121920" cy="3033117"/>
          </a:xfrm>
          <a:prstGeom prst="roundRect">
            <a:avLst>
              <a:gd name="adj" fmla="val 159469"/>
            </a:avLst>
          </a:prstGeom>
          <a:solidFill>
            <a:srgbClr val="FF5000"/>
          </a:solidFill>
          <a:ln/>
        </p:spPr>
      </p:sp>
      <p:sp>
        <p:nvSpPr>
          <p:cNvPr id="5" name="Text 3"/>
          <p:cNvSpPr/>
          <p:nvPr/>
        </p:nvSpPr>
        <p:spPr>
          <a:xfrm>
            <a:off x="1093946" y="1947505"/>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Sarcasm and Irony</a:t>
            </a:r>
            <a:endParaRPr lang="en-US" sz="2100" dirty="0"/>
          </a:p>
        </p:txBody>
      </p:sp>
      <p:sp>
        <p:nvSpPr>
          <p:cNvPr id="6" name="Text 4"/>
          <p:cNvSpPr/>
          <p:nvPr/>
        </p:nvSpPr>
        <p:spPr>
          <a:xfrm>
            <a:off x="1093946" y="2414588"/>
            <a:ext cx="3644384" cy="1727597"/>
          </a:xfrm>
          <a:prstGeom prst="rect">
            <a:avLst/>
          </a:prstGeom>
          <a:noFill/>
          <a:ln/>
        </p:spPr>
        <p:txBody>
          <a:bodyPr wrap="square" lIns="0" tIns="0" rIns="0" bIns="0" rtlCol="0" anchor="t"/>
          <a:lstStyle/>
          <a:p>
            <a:pPr marL="0" indent="0" algn="l">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Sarcastic lines are tough to catch because what people say and what they actually mean are opposite. So the model can get confused and give the wrong sentiment..</a:t>
            </a:r>
            <a:endParaRPr lang="en-US" sz="1700" dirty="0"/>
          </a:p>
        </p:txBody>
      </p:sp>
      <p:sp>
        <p:nvSpPr>
          <p:cNvPr id="7" name="Shape 5"/>
          <p:cNvSpPr/>
          <p:nvPr/>
        </p:nvSpPr>
        <p:spPr>
          <a:xfrm>
            <a:off x="5200769" y="1701046"/>
            <a:ext cx="4228743" cy="3033117"/>
          </a:xfrm>
          <a:prstGeom prst="roundRect">
            <a:avLst>
              <a:gd name="adj" fmla="val 4824"/>
            </a:avLst>
          </a:prstGeom>
          <a:solidFill>
            <a:srgbClr val="FFFFFF"/>
          </a:solidFill>
          <a:ln w="30480">
            <a:solidFill>
              <a:srgbClr val="0540AD"/>
            </a:solidFill>
            <a:prstDash val="solid"/>
          </a:ln>
        </p:spPr>
      </p:sp>
      <p:sp>
        <p:nvSpPr>
          <p:cNvPr id="8" name="Shape 6"/>
          <p:cNvSpPr/>
          <p:nvPr/>
        </p:nvSpPr>
        <p:spPr>
          <a:xfrm>
            <a:off x="5170289" y="1701046"/>
            <a:ext cx="121920" cy="3033117"/>
          </a:xfrm>
          <a:prstGeom prst="roundRect">
            <a:avLst>
              <a:gd name="adj" fmla="val 159469"/>
            </a:avLst>
          </a:prstGeom>
          <a:solidFill>
            <a:srgbClr val="0540AD"/>
          </a:solidFill>
          <a:ln/>
        </p:spPr>
      </p:sp>
      <p:sp>
        <p:nvSpPr>
          <p:cNvPr id="9" name="Text 7"/>
          <p:cNvSpPr/>
          <p:nvPr/>
        </p:nvSpPr>
        <p:spPr>
          <a:xfrm>
            <a:off x="5538668" y="1947505"/>
            <a:ext cx="2712125" cy="337542"/>
          </a:xfrm>
          <a:prstGeom prst="rect">
            <a:avLst/>
          </a:prstGeom>
          <a:noFill/>
          <a:ln/>
        </p:spPr>
        <p:txBody>
          <a:bodyPr wrap="none" lIns="0" tIns="0" rIns="0" bIns="0" rtlCol="0" anchor="t"/>
          <a:lstStyle/>
          <a:p>
            <a:pPr marL="0" indent="0" algn="l">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Context Dependency</a:t>
            </a:r>
            <a:endParaRPr lang="en-US" sz="2100" dirty="0"/>
          </a:p>
        </p:txBody>
      </p:sp>
      <p:sp>
        <p:nvSpPr>
          <p:cNvPr id="10" name="Text 8"/>
          <p:cNvSpPr/>
          <p:nvPr/>
        </p:nvSpPr>
        <p:spPr>
          <a:xfrm>
            <a:off x="5538668" y="2414588"/>
            <a:ext cx="3644384" cy="1727597"/>
          </a:xfrm>
          <a:prstGeom prst="rect">
            <a:avLst/>
          </a:prstGeom>
          <a:noFill/>
          <a:ln/>
        </p:spPr>
        <p:txBody>
          <a:bodyPr wrap="square" lIns="0" tIns="0" rIns="0" bIns="0" rtlCol="0" anchor="t"/>
          <a:lstStyle/>
          <a:p>
            <a:pPr marL="0" indent="0" algn="l">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Some words change meaning based on how they’re used. Like “sick” can mean awesome or terrible. The model needs deeper context to understand this properly..</a:t>
            </a:r>
            <a:endParaRPr lang="en-US" sz="1700" dirty="0"/>
          </a:p>
        </p:txBody>
      </p:sp>
      <p:sp>
        <p:nvSpPr>
          <p:cNvPr id="11" name="Shape 9"/>
          <p:cNvSpPr/>
          <p:nvPr/>
        </p:nvSpPr>
        <p:spPr>
          <a:xfrm>
            <a:off x="9645491" y="1701046"/>
            <a:ext cx="4228743" cy="3033117"/>
          </a:xfrm>
          <a:prstGeom prst="roundRect">
            <a:avLst>
              <a:gd name="adj" fmla="val 4824"/>
            </a:avLst>
          </a:prstGeom>
          <a:solidFill>
            <a:srgbClr val="FFFFFF"/>
          </a:solidFill>
          <a:ln w="30480">
            <a:solidFill>
              <a:srgbClr val="921653"/>
            </a:solidFill>
            <a:prstDash val="solid"/>
          </a:ln>
        </p:spPr>
      </p:sp>
      <p:sp>
        <p:nvSpPr>
          <p:cNvPr id="12" name="Shape 10"/>
          <p:cNvSpPr/>
          <p:nvPr/>
        </p:nvSpPr>
        <p:spPr>
          <a:xfrm>
            <a:off x="9615011" y="1701046"/>
            <a:ext cx="121920" cy="3033117"/>
          </a:xfrm>
          <a:prstGeom prst="roundRect">
            <a:avLst>
              <a:gd name="adj" fmla="val 159469"/>
            </a:avLst>
          </a:prstGeom>
          <a:solidFill>
            <a:srgbClr val="921653"/>
          </a:solidFill>
          <a:ln/>
        </p:spPr>
      </p:sp>
      <p:sp>
        <p:nvSpPr>
          <p:cNvPr id="13" name="Text 11"/>
          <p:cNvSpPr/>
          <p:nvPr/>
        </p:nvSpPr>
        <p:spPr>
          <a:xfrm>
            <a:off x="9983391" y="1947505"/>
            <a:ext cx="2990136" cy="337542"/>
          </a:xfrm>
          <a:prstGeom prst="rect">
            <a:avLst/>
          </a:prstGeom>
          <a:noFill/>
          <a:ln/>
        </p:spPr>
        <p:txBody>
          <a:bodyPr wrap="none" lIns="0" tIns="0" rIns="0" bIns="0" rtlCol="0" anchor="t"/>
          <a:lstStyle/>
          <a:p>
            <a:pPr marL="0" indent="0" algn="l">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Multilingual Challenges</a:t>
            </a:r>
            <a:endParaRPr lang="en-US" sz="2100" dirty="0"/>
          </a:p>
        </p:txBody>
      </p:sp>
      <p:sp>
        <p:nvSpPr>
          <p:cNvPr id="14" name="Text 12"/>
          <p:cNvSpPr/>
          <p:nvPr/>
        </p:nvSpPr>
        <p:spPr>
          <a:xfrm>
            <a:off x="9983391" y="2414588"/>
            <a:ext cx="3644384" cy="2073116"/>
          </a:xfrm>
          <a:prstGeom prst="rect">
            <a:avLst/>
          </a:prstGeom>
          <a:noFill/>
          <a:ln/>
        </p:spPr>
        <p:txBody>
          <a:bodyPr wrap="square" lIns="0" tIns="0" rIns="0" bIns="0" rtlCol="0" anchor="t"/>
          <a:lstStyle/>
          <a:p>
            <a:pPr marL="0" indent="0" algn="l">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Social media is full of mixed languages — English + Hindi, Tamil + English, Telugu slang, etc. Models trained on just one language often fail when people switch between them.</a:t>
            </a:r>
            <a:endParaRPr lang="en-US" sz="1700" dirty="0"/>
          </a:p>
        </p:txBody>
      </p:sp>
      <p:sp>
        <p:nvSpPr>
          <p:cNvPr id="15" name="Shape 13"/>
          <p:cNvSpPr/>
          <p:nvPr/>
        </p:nvSpPr>
        <p:spPr>
          <a:xfrm>
            <a:off x="756047" y="4950143"/>
            <a:ext cx="4228743" cy="2687598"/>
          </a:xfrm>
          <a:prstGeom prst="roundRect">
            <a:avLst>
              <a:gd name="adj" fmla="val 5444"/>
            </a:avLst>
          </a:prstGeom>
          <a:solidFill>
            <a:srgbClr val="FFFFFF"/>
          </a:solidFill>
          <a:ln w="30480">
            <a:solidFill>
              <a:srgbClr val="1A561C"/>
            </a:solidFill>
            <a:prstDash val="solid"/>
          </a:ln>
        </p:spPr>
      </p:sp>
      <p:sp>
        <p:nvSpPr>
          <p:cNvPr id="16" name="Shape 14"/>
          <p:cNvSpPr/>
          <p:nvPr/>
        </p:nvSpPr>
        <p:spPr>
          <a:xfrm>
            <a:off x="725567" y="4950143"/>
            <a:ext cx="121920" cy="2687598"/>
          </a:xfrm>
          <a:prstGeom prst="roundRect">
            <a:avLst>
              <a:gd name="adj" fmla="val 159469"/>
            </a:avLst>
          </a:prstGeom>
          <a:solidFill>
            <a:srgbClr val="1A561C"/>
          </a:solidFill>
          <a:ln/>
        </p:spPr>
      </p:sp>
      <p:sp>
        <p:nvSpPr>
          <p:cNvPr id="17" name="Text 15"/>
          <p:cNvSpPr/>
          <p:nvPr/>
        </p:nvSpPr>
        <p:spPr>
          <a:xfrm>
            <a:off x="1093946" y="5196602"/>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Emoji Interpretation</a:t>
            </a:r>
            <a:endParaRPr lang="en-US" sz="2100" dirty="0"/>
          </a:p>
        </p:txBody>
      </p:sp>
      <p:sp>
        <p:nvSpPr>
          <p:cNvPr id="18" name="Text 16"/>
          <p:cNvSpPr/>
          <p:nvPr/>
        </p:nvSpPr>
        <p:spPr>
          <a:xfrm>
            <a:off x="1093946" y="5663684"/>
            <a:ext cx="3644384" cy="1382078"/>
          </a:xfrm>
          <a:prstGeom prst="rect">
            <a:avLst/>
          </a:prstGeom>
          <a:noFill/>
          <a:ln/>
        </p:spPr>
        <p:txBody>
          <a:bodyPr wrap="square" lIns="0" tIns="0" rIns="0" bIns="0" rtlCol="0" anchor="t"/>
          <a:lstStyle/>
          <a:p>
            <a:pPr marL="0" indent="0" algn="l">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Emojis look simple but carry different meanings based on culture and situation. That makes them hard for the system to interpret correctly.</a:t>
            </a:r>
            <a:endParaRPr lang="en-US" sz="1700" dirty="0"/>
          </a:p>
        </p:txBody>
      </p:sp>
      <p:sp>
        <p:nvSpPr>
          <p:cNvPr id="19" name="Shape 17"/>
          <p:cNvSpPr/>
          <p:nvPr/>
        </p:nvSpPr>
        <p:spPr>
          <a:xfrm>
            <a:off x="5200769" y="4950143"/>
            <a:ext cx="4228743" cy="2687598"/>
          </a:xfrm>
          <a:prstGeom prst="roundRect">
            <a:avLst>
              <a:gd name="adj" fmla="val 5444"/>
            </a:avLst>
          </a:prstGeom>
          <a:solidFill>
            <a:srgbClr val="FFFFFF"/>
          </a:solidFill>
          <a:ln w="30480">
            <a:solidFill>
              <a:srgbClr val="84C1FA"/>
            </a:solidFill>
            <a:prstDash val="solid"/>
          </a:ln>
        </p:spPr>
      </p:sp>
      <p:sp>
        <p:nvSpPr>
          <p:cNvPr id="20" name="Shape 18"/>
          <p:cNvSpPr/>
          <p:nvPr/>
        </p:nvSpPr>
        <p:spPr>
          <a:xfrm>
            <a:off x="5170289" y="4950143"/>
            <a:ext cx="121920" cy="2687598"/>
          </a:xfrm>
          <a:prstGeom prst="roundRect">
            <a:avLst>
              <a:gd name="adj" fmla="val 159469"/>
            </a:avLst>
          </a:prstGeom>
          <a:solidFill>
            <a:srgbClr val="84C1FA"/>
          </a:solidFill>
          <a:ln/>
        </p:spPr>
      </p:sp>
      <p:sp>
        <p:nvSpPr>
          <p:cNvPr id="21" name="Text 19"/>
          <p:cNvSpPr/>
          <p:nvPr/>
        </p:nvSpPr>
        <p:spPr>
          <a:xfrm>
            <a:off x="5538668" y="5196602"/>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Data Bias</a:t>
            </a:r>
            <a:endParaRPr lang="en-US" sz="2100" dirty="0"/>
          </a:p>
        </p:txBody>
      </p:sp>
      <p:sp>
        <p:nvSpPr>
          <p:cNvPr id="22" name="Text 20"/>
          <p:cNvSpPr/>
          <p:nvPr/>
        </p:nvSpPr>
        <p:spPr>
          <a:xfrm>
            <a:off x="5538668" y="5663684"/>
            <a:ext cx="3644384" cy="1727597"/>
          </a:xfrm>
          <a:prstGeom prst="rect">
            <a:avLst/>
          </a:prstGeom>
          <a:noFill/>
          <a:ln/>
        </p:spPr>
        <p:txBody>
          <a:bodyPr wrap="square" lIns="0" tIns="0" rIns="0" bIns="0" rtlCol="0" anchor="t"/>
          <a:lstStyle/>
          <a:p>
            <a:pPr marL="0" indent="0" algn="l">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If the training data itself is biased (like more posts from one age group or region), the results also get biased. This can tilt the sentiment analysis unfairly.</a:t>
            </a:r>
            <a:endParaRPr lang="en-US" sz="1700" dirty="0"/>
          </a:p>
        </p:txBody>
      </p:sp>
      <p:pic>
        <p:nvPicPr>
          <p:cNvPr id="23" name="Picture 22">
            <a:extLst>
              <a:ext uri="{FF2B5EF4-FFF2-40B4-BE49-F238E27FC236}">
                <a16:creationId xmlns:a16="http://schemas.microsoft.com/office/drawing/2014/main" id="{E9EDED40-C871-9E8B-9BB3-3B738E81CCB8}"/>
              </a:ext>
            </a:extLst>
          </p:cNvPr>
          <p:cNvPicPr>
            <a:picLocks noChangeAspect="1"/>
          </p:cNvPicPr>
          <p:nvPr/>
        </p:nvPicPr>
        <p:blipFill>
          <a:blip r:embed="rId3"/>
          <a:stretch>
            <a:fillRect/>
          </a:stretch>
        </p:blipFill>
        <p:spPr>
          <a:xfrm>
            <a:off x="12874337" y="7761552"/>
            <a:ext cx="1813722" cy="4680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098" y="612934"/>
            <a:ext cx="5572601" cy="696516"/>
          </a:xfrm>
          <a:prstGeom prst="rect">
            <a:avLst/>
          </a:prstGeom>
          <a:noFill/>
          <a:ln/>
        </p:spPr>
        <p:txBody>
          <a:bodyPr wrap="none" lIns="0" tIns="0" rIns="0" bIns="0" rtlCol="0" anchor="t"/>
          <a:lstStyle/>
          <a:p>
            <a:pPr marL="0" indent="0" algn="l">
              <a:lnSpc>
                <a:spcPts val="5450"/>
              </a:lnSpc>
              <a:buNone/>
            </a:pPr>
            <a:r>
              <a:rPr lang="en-US" sz="4350" dirty="0">
                <a:solidFill>
                  <a:srgbClr val="091C53"/>
                </a:solidFill>
                <a:latin typeface="Instrument Sans Semi Bold" pitchFamily="34" charset="0"/>
                <a:ea typeface="Instrument Sans Semi Bold" pitchFamily="34" charset="-122"/>
                <a:cs typeface="Instrument Sans Semi Bold" pitchFamily="34" charset="-120"/>
              </a:rPr>
              <a:t>Conclusion</a:t>
            </a:r>
            <a:endParaRPr lang="en-US" sz="4350" dirty="0"/>
          </a:p>
        </p:txBody>
      </p:sp>
      <p:pic>
        <p:nvPicPr>
          <p:cNvPr id="3" name="Image 0" descr="preencoded.png"/>
          <p:cNvPicPr>
            <a:picLocks noChangeAspect="1"/>
          </p:cNvPicPr>
          <p:nvPr/>
        </p:nvPicPr>
        <p:blipFill>
          <a:blip r:embed="rId3"/>
          <a:stretch>
            <a:fillRect/>
          </a:stretch>
        </p:blipFill>
        <p:spPr>
          <a:xfrm>
            <a:off x="780098" y="1894523"/>
            <a:ext cx="5582364" cy="5582364"/>
          </a:xfrm>
          <a:prstGeom prst="rect">
            <a:avLst/>
          </a:prstGeom>
        </p:spPr>
      </p:pic>
      <p:sp>
        <p:nvSpPr>
          <p:cNvPr id="4" name="Text 1"/>
          <p:cNvSpPr/>
          <p:nvPr/>
        </p:nvSpPr>
        <p:spPr>
          <a:xfrm>
            <a:off x="6913959" y="1866662"/>
            <a:ext cx="6943844" cy="3761184"/>
          </a:xfrm>
          <a:prstGeom prst="rect">
            <a:avLst/>
          </a:prstGeom>
          <a:noFill/>
          <a:ln/>
        </p:spPr>
        <p:txBody>
          <a:bodyPr wrap="square" lIns="0" tIns="0" rIns="0" bIns="0" rtlCol="0" anchor="t"/>
          <a:lstStyle/>
          <a:p>
            <a:pPr marL="0" indent="0" algn="l">
              <a:lnSpc>
                <a:spcPts val="3250"/>
              </a:lnSpc>
              <a:buNone/>
            </a:pPr>
            <a:r>
              <a:rPr lang="en-US" sz="2600" dirty="0">
                <a:solidFill>
                  <a:srgbClr val="091C53"/>
                </a:solidFill>
                <a:latin typeface="Instrument Sans Semi Bold" pitchFamily="34" charset="0"/>
                <a:ea typeface="Instrument Sans Semi Bold" pitchFamily="34" charset="-122"/>
                <a:cs typeface="Instrument Sans Semi Bold" pitchFamily="34" charset="-120"/>
              </a:rPr>
              <a:t>Sentiment analysis helps us quickly understand what people feel on social media and gives clear insights into public opinion. It works well with machine learning and deep learning but still faces challenges like sarcasm, mixed languages, and context. With better models in the future, it can become even more accurate and useful for brands, businesses, and researchers.</a:t>
            </a:r>
            <a:endParaRPr lang="en-US" sz="2600" dirty="0"/>
          </a:p>
        </p:txBody>
      </p:sp>
      <p:pic>
        <p:nvPicPr>
          <p:cNvPr id="5" name="Picture 4">
            <a:extLst>
              <a:ext uri="{FF2B5EF4-FFF2-40B4-BE49-F238E27FC236}">
                <a16:creationId xmlns:a16="http://schemas.microsoft.com/office/drawing/2014/main" id="{6CFE0256-AFD8-8930-7D5D-7A500BF2B4CB}"/>
              </a:ext>
            </a:extLst>
          </p:cNvPr>
          <p:cNvPicPr>
            <a:picLocks noChangeAspect="1"/>
          </p:cNvPicPr>
          <p:nvPr/>
        </p:nvPicPr>
        <p:blipFill>
          <a:blip r:embed="rId4"/>
          <a:stretch>
            <a:fillRect/>
          </a:stretch>
        </p:blipFill>
        <p:spPr>
          <a:xfrm>
            <a:off x="12874337" y="7761552"/>
            <a:ext cx="1813722" cy="4680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905</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Instrument Sans Semi Bold</vt:lpstr>
      <vt:lpstr>Instrument Sans Light</vt:lpstr>
      <vt:lpstr>Times New Roman</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AMAAN SHAIK</dc:creator>
  <cp:lastModifiedBy>raavideepak1@gmail.com</cp:lastModifiedBy>
  <cp:revision>5</cp:revision>
  <dcterms:created xsi:type="dcterms:W3CDTF">2025-12-02T12:32:09Z</dcterms:created>
  <dcterms:modified xsi:type="dcterms:W3CDTF">2025-12-05T16:39:42Z</dcterms:modified>
</cp:coreProperties>
</file>